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2"/>
  </p:notesMasterIdLst>
  <p:sldIdLst>
    <p:sldId id="256" r:id="rId2"/>
    <p:sldId id="258" r:id="rId3"/>
    <p:sldId id="260" r:id="rId4"/>
    <p:sldId id="429" r:id="rId5"/>
    <p:sldId id="396" r:id="rId6"/>
    <p:sldId id="420" r:id="rId7"/>
    <p:sldId id="398" r:id="rId8"/>
    <p:sldId id="399" r:id="rId9"/>
    <p:sldId id="400" r:id="rId10"/>
    <p:sldId id="401" r:id="rId11"/>
    <p:sldId id="387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395" r:id="rId20"/>
    <p:sldId id="397" r:id="rId21"/>
    <p:sldId id="419" r:id="rId22"/>
    <p:sldId id="402" r:id="rId23"/>
    <p:sldId id="404" r:id="rId24"/>
    <p:sldId id="405" r:id="rId25"/>
    <p:sldId id="406" r:id="rId26"/>
    <p:sldId id="407" r:id="rId27"/>
    <p:sldId id="408" r:id="rId28"/>
    <p:sldId id="409" r:id="rId29"/>
    <p:sldId id="410" r:id="rId30"/>
    <p:sldId id="411" r:id="rId31"/>
    <p:sldId id="412" r:id="rId32"/>
    <p:sldId id="413" r:id="rId33"/>
    <p:sldId id="414" r:id="rId34"/>
    <p:sldId id="415" r:id="rId35"/>
    <p:sldId id="416" r:id="rId36"/>
    <p:sldId id="417" r:id="rId37"/>
    <p:sldId id="418" r:id="rId38"/>
    <p:sldId id="457" r:id="rId39"/>
    <p:sldId id="300" r:id="rId40"/>
    <p:sldId id="268" r:id="rId4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Roboto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2" autoAdjust="0"/>
    <p:restoredTop sz="94660"/>
  </p:normalViewPr>
  <p:slideViewPr>
    <p:cSldViewPr snapToGrid="0">
      <p:cViewPr varScale="1">
        <p:scale>
          <a:sx n="69" d="100"/>
          <a:sy n="69" d="100"/>
        </p:scale>
        <p:origin x="155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7" name="Google Shape;2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4364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perfectpixel-by-welldonec/dkaagdgjmgdmbnecmcefdhjekcoceebi?hl=ru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hyperlink" Target="https://medium.com/web-standards/sticky-bc7ff7088693" TargetMode="External"/><Relationship Id="rId4" Type="http://schemas.openxmlformats.org/officeDocument/2006/relationships/hyperlink" Target="https://learn.javascript.ru/posit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r>
              <a:rPr lang="ru-RU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&amp; CSS</a:t>
            </a:r>
            <a:endParaRPr sz="10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100" dirty="0" smtClean="0">
                <a:solidFill>
                  <a:srgbClr val="C00000"/>
                </a:solidFill>
                <a:latin typeface="Roboto" pitchFamily="2" charset="0"/>
                <a:ea typeface="Roboto" pitchFamily="2" charset="0"/>
              </a:rPr>
              <a:t>display: none vs visibility: hidden</a:t>
            </a:r>
            <a:endParaRPr lang="en-US" sz="4100" dirty="0" smtClean="0">
              <a:solidFill>
                <a:srgbClr val="C0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visibility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hidden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Также скрывает блок, но в отличии от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display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none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место,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занимаемое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блоком,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остается.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сказать, что другие блоки его видят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display: </a:t>
            </a:r>
            <a:r>
              <a:rPr lang="en-US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inline-block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Блочно-строчный элемент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 умолчанию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блоков с таким свойством нет.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Любому блоку можно указать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display: inline-block;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Особенности </a:t>
            </a:r>
            <a:r>
              <a:rPr lang="en-US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inline-block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задавать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margin, padding, border,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width, height</a:t>
            </a:r>
            <a:endParaRPr lang="uk-UA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т.е. все то, что можно задавать блочным элементам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Особенности </a:t>
            </a:r>
            <a:r>
              <a:rPr lang="en-US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inline-block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Ширина по умолчанию зависит от содержания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Особенности </a:t>
            </a:r>
            <a:r>
              <a:rPr lang="en-US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inline-block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Блоки располагаются на одной строке, друг за другом, пока помещаются в контейнер, после переносятся в следующий ряд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Особенности </a:t>
            </a:r>
            <a:r>
              <a:rPr lang="en-US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inline-block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inline-block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можно вертикально выравнивать 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vertical-align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Особенности </a:t>
            </a:r>
            <a:r>
              <a:rPr lang="en-US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inline-block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Реагируют на горизонтальное выравнивание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text-align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заданное у родителя.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100" dirty="0" smtClean="0">
                <a:solidFill>
                  <a:srgbClr val="C00000"/>
                </a:solidFill>
                <a:latin typeface="Roboto" pitchFamily="2" charset="0"/>
                <a:ea typeface="Roboto" pitchFamily="2" charset="0"/>
              </a:rPr>
              <a:t>inline-block</a:t>
            </a:r>
            <a:r>
              <a:rPr lang="ru-RU" sz="4100" dirty="0" smtClean="0">
                <a:solidFill>
                  <a:srgbClr val="C00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4100" dirty="0" smtClean="0">
                <a:solidFill>
                  <a:srgbClr val="C00000"/>
                </a:solidFill>
                <a:latin typeface="Roboto" pitchFamily="2" charset="0"/>
                <a:ea typeface="Roboto" pitchFamily="2" charset="0"/>
              </a:rPr>
              <a:t>&amp; float</a:t>
            </a:r>
            <a:endParaRPr lang="en-US" sz="4100" dirty="0" smtClean="0">
              <a:solidFill>
                <a:srgbClr val="C0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inline-block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 цепляется за другой блок.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Высота строк у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inline-block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рассчитывается по максимальному элементу.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inline-block</a:t>
            </a: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ведет себя как текст</a:t>
            </a:r>
            <a:endParaRPr lang="en-US" sz="3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Между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двумя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соседними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nline-block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есть пустое место – это пробел.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Потому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что элемент со свойством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inline-block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ведет себя как текст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inline-block</a:t>
            </a: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ведет себя как текст</a:t>
            </a:r>
            <a:endParaRPr lang="en-US" sz="3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Один из нескольких способов решить эту проблему – указать 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font-size:</a:t>
            </a:r>
            <a:r>
              <a:rPr lang="ru-RU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0;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родителю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таких элементов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417600" y="1562346"/>
            <a:ext cx="4279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Сергей </a:t>
            </a:r>
            <a:r>
              <a:rPr lang="ru-RU" sz="3000" b="1" dirty="0" err="1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Скубида</a:t>
            </a:r>
            <a:endParaRPr sz="3000" b="1" i="0" u="none" strike="noStrike" cap="none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-143101" y="2250275"/>
            <a:ext cx="4447681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 b="0" i="0" u="none" strike="noStrike" cap="none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◆"/>
            </a:pPr>
            <a:r>
              <a:rPr lang="en-US" sz="1800" i="0" u="none" strike="noStrike" cap="none" dirty="0" err="1">
                <a:latin typeface="Roboto" charset="0"/>
                <a:ea typeface="Roboto" charset="0"/>
                <a:cs typeface="Roboto"/>
                <a:sym typeface="Roboto"/>
              </a:rPr>
              <a:t>Инструктор</a:t>
            </a:r>
            <a:r>
              <a:rPr lang="en-US" sz="1800" i="0" u="none" strike="noStrike" cap="none" dirty="0">
                <a:latin typeface="Roboto" charset="0"/>
                <a:ea typeface="Roboto" charset="0"/>
                <a:cs typeface="Roboto"/>
                <a:sym typeface="Roboto"/>
              </a:rPr>
              <a:t> </a:t>
            </a:r>
            <a:r>
              <a:rPr lang="en-US" sz="1800" b="1" i="0" u="none" strike="noStrike" cap="none" dirty="0">
                <a:latin typeface="Roboto" charset="0"/>
                <a:ea typeface="Roboto" charset="0"/>
                <a:cs typeface="Roboto"/>
                <a:sym typeface="Roboto"/>
              </a:rPr>
              <a:t>IT Education Academy</a:t>
            </a:r>
            <a:endParaRPr sz="1800">
              <a:latin typeface="Roboto" charset="0"/>
              <a:ea typeface="Roboto" charset="0"/>
              <a:cs typeface="Calibri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r>
              <a:rPr lang="en-US" sz="1800" dirty="0" smtClean="0">
                <a:latin typeface="Roboto" charset="0"/>
                <a:ea typeface="Roboto" charset="0"/>
              </a:rPr>
              <a:t>Front-end developer в </a:t>
            </a:r>
            <a:r>
              <a:rPr lang="pl-PL" sz="1800" b="1" smtClean="0">
                <a:latin typeface="Roboto" charset="0"/>
                <a:ea typeface="Roboto" charset="0"/>
              </a:rPr>
              <a:t>E100</a:t>
            </a:r>
            <a:endParaRPr sz="1800" b="1" i="0" u="none" strike="noStrike" cap="none" smtClean="0">
              <a:latin typeface="Roboto" charset="0"/>
              <a:ea typeface="Roboto" charset="0"/>
              <a:cs typeface="Calibri"/>
              <a:sym typeface="Calibri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5940152" y="4513312"/>
            <a:ext cx="2991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ДАННЫЕ</a:t>
            </a:r>
            <a:endParaRPr sz="17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pl-PL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s.skubida.itea</a:t>
            </a:r>
            <a:r>
              <a:rPr lang="en-US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pl-PL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gmail.com</a:t>
            </a:r>
            <a:endParaRPr sz="15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18" y="754272"/>
            <a:ext cx="2113356" cy="26650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display: </a:t>
            </a:r>
            <a:r>
              <a:rPr lang="en-US" sz="44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table-*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2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table    		{ display: table 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2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tr       		{ display: table-row 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2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td, th   		{ display: table-cell 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thead    	{ display: table-header-group 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tbody    	{ display: table-row-group 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tfoot    		{ display: table-footer-group }</a:t>
            </a:r>
            <a:endParaRPr lang="ru-RU" sz="22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caption  	{ display: table-caption }</a:t>
            </a:r>
            <a:endParaRPr lang="en-US" sz="22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200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col      		{ display: table-column 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200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colgroup 	{ display: table-column-group }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2984739"/>
            <a:ext cx="8288326" cy="232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Позиционирование</a:t>
            </a:r>
            <a:b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position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position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static</a:t>
            </a:r>
            <a:r>
              <a:rPr lang="pl-PL" sz="2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ru-RU" sz="2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по умолчанию</a:t>
            </a:r>
            <a:endParaRPr lang="ru-RU" sz="24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relative</a:t>
            </a:r>
            <a:r>
              <a:rPr lang="ru-RU" sz="2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	относительно исходного места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absolute </a:t>
            </a:r>
            <a:r>
              <a:rPr lang="pl-PL" sz="2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uk-UA" sz="2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абсолютно </a:t>
            </a:r>
            <a:r>
              <a:rPr lang="ru-RU" sz="2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позиционирован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fixed</a:t>
            </a:r>
            <a:r>
              <a:rPr lang="ru-RU" sz="2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		зафиксирован</a:t>
            </a:r>
            <a:endParaRPr lang="en-US" sz="24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sticky</a:t>
            </a:r>
            <a:r>
              <a:rPr lang="ru-RU" sz="2400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		липкое позиционирование</a:t>
            </a:r>
            <a:endParaRPr lang="en-US" sz="2400" dirty="0" smtClean="0">
              <a:solidFill>
                <a:srgbClr val="00206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osition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400" dirty="0" smtClean="0">
                <a:solidFill>
                  <a:srgbClr val="92D050"/>
                </a:solidFill>
                <a:latin typeface="Roboto" pitchFamily="2" charset="0"/>
                <a:ea typeface="Roboto" pitchFamily="2" charset="0"/>
              </a:rPr>
              <a:t>relative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Относительное позиционирование сдвигает элемент относительно его обычного положения.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Для того, чтобы применить относительное позиционирование, необходимо указать элементу 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position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relative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и координаты 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left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/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right</a:t>
            </a:r>
            <a:r>
              <a:rPr lang="uk-UA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/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top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/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bottom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osition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400" dirty="0" smtClean="0">
                <a:solidFill>
                  <a:srgbClr val="92D050"/>
                </a:solidFill>
                <a:latin typeface="Roboto" pitchFamily="2" charset="0"/>
                <a:ea typeface="Roboto" pitchFamily="2" charset="0"/>
              </a:rPr>
              <a:t>relative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Остальные блоки не видят перемещения относительно позиционированного блока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Ведут себя так, словно блок с относительным позиционированием не был перемещен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osition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absolute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 абсолютном позиционировании место за элементом не сохраняется, и другие блоки в потоке перестают его замечать. </a:t>
            </a: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osition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absolute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блоку не указывать ни одно из свойств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left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/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right</a:t>
            </a:r>
            <a:r>
              <a:rPr lang="uk-UA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/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top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/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bottom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</a:t>
            </a: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блок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остается на своем месте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osition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absolute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Ширина и высота абсолютно позиционированного блока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равны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ширине и высоте его содержимого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Поведение блочных и строчных блоков будет одинаковым </a:t>
            </a:r>
            <a:r>
              <a:rPr lang="ru-RU" sz="24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блочным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osition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absolute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Точка отсчета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 </a:t>
            </a:r>
            <a:r>
              <a:rPr lang="ru-RU" sz="24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умолчанию —</a:t>
            </a: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uk-UA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от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верхнего</a:t>
            </a:r>
            <a:r>
              <a:rPr lang="uk-UA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левого</a:t>
            </a:r>
            <a:r>
              <a:rPr lang="uk-UA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края</a:t>
            </a:r>
            <a:r>
              <a:rPr lang="uk-UA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документа</a:t>
            </a: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osition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absolute</a:t>
            </a: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eft: 0;</a:t>
            </a: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op: 0;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osition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absolute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Чаще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всего применяется для позиционирования относительно родителя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57200" y="1466850"/>
            <a:ext cx="3867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36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План Занятия</a:t>
            </a:r>
            <a:endParaRPr sz="33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57199" y="2343149"/>
            <a:ext cx="4968816" cy="3988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800" dirty="0" smtClean="0">
                <a:latin typeface="Roboto" pitchFamily="2" charset="0"/>
                <a:ea typeface="Roboto" pitchFamily="2" charset="0"/>
              </a:rPr>
              <a:t>Значение </a:t>
            </a:r>
            <a:r>
              <a:rPr lang="ru-RU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inherit</a:t>
            </a:r>
            <a:endParaRPr lang="pl-PL" sz="1800" dirty="0" smtClean="0">
              <a:latin typeface="Roboto" pitchFamily="2" charset="0"/>
              <a:ea typeface="Roboto" pitchFamily="2" charset="0"/>
            </a:endParaRPr>
          </a:p>
          <a:p>
            <a:pPr lvl="0"/>
            <a:r>
              <a:rPr lang="ru-RU" sz="1800" dirty="0" smtClean="0">
                <a:latin typeface="Roboto" pitchFamily="2" charset="0"/>
                <a:ea typeface="Roboto" pitchFamily="2" charset="0"/>
              </a:rPr>
              <a:t>Свойство 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display</a:t>
            </a:r>
            <a:endParaRPr lang="pl-PL" sz="1800" dirty="0" smtClean="0">
              <a:latin typeface="Roboto" pitchFamily="2" charset="0"/>
              <a:ea typeface="Roboto" pitchFamily="2" charset="0"/>
            </a:endParaRPr>
          </a:p>
          <a:p>
            <a:pPr lvl="0"/>
            <a:r>
              <a:rPr lang="ru-RU" sz="1800" dirty="0" smtClean="0">
                <a:latin typeface="Roboto" pitchFamily="2" charset="0"/>
                <a:ea typeface="Roboto" pitchFamily="2" charset="0"/>
              </a:rPr>
              <a:t>Свойство </a:t>
            </a:r>
            <a:r>
              <a:rPr lang="pl-PL" sz="1800" dirty="0" smtClean="0">
                <a:latin typeface="Roboto" pitchFamily="2" charset="0"/>
                <a:ea typeface="Roboto" pitchFamily="2" charset="0"/>
              </a:rPr>
              <a:t>position</a:t>
            </a:r>
            <a:endParaRPr lang="uk-UA" sz="1800" dirty="0" smtClean="0">
              <a:latin typeface="Roboto" pitchFamily="2" charset="0"/>
              <a:ea typeface="Roboto" pitchFamily="2" charset="0"/>
            </a:endParaRPr>
          </a:p>
          <a:p>
            <a:pPr lvl="0"/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Формы</a:t>
            </a:r>
          </a:p>
          <a:p>
            <a:pPr lvl="0"/>
            <a:endParaRPr lang="uk-UA" sz="1800" dirty="0"/>
          </a:p>
        </p:txBody>
      </p:sp>
      <p:sp>
        <p:nvSpPr>
          <p:cNvPr id="173" name="Shape 173"/>
          <p:cNvSpPr/>
          <p:nvPr/>
        </p:nvSpPr>
        <p:spPr>
          <a:xfrm>
            <a:off x="5627415" y="4185075"/>
            <a:ext cx="51900" cy="972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627411" y="4186280"/>
            <a:ext cx="51900" cy="4881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Art_Line\Desktop\nauk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7045" y="1519149"/>
            <a:ext cx="2942210" cy="450208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osition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absolute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Чтобы указать,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относительно какого родителя применять блоку абсолютное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позиционирование,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родителю нужно задать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position: relative;</a:t>
            </a: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osition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absolute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9" name="Рисунок 8" descr="Без-имени-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91" y="3129681"/>
            <a:ext cx="4016134" cy="2813103"/>
          </a:xfrm>
          <a:prstGeom prst="rect">
            <a:avLst/>
          </a:prstGeom>
        </p:spPr>
      </p:pic>
      <p:pic>
        <p:nvPicPr>
          <p:cNvPr id="10" name="Рисунок 9" descr="Без-имени-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992" y="3129679"/>
            <a:ext cx="4058505" cy="284278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osition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absolute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11" name="Рисунок 10" descr="Без-имени-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63" y="3155560"/>
            <a:ext cx="5581650" cy="29622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osition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4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fixed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Позиционирует объект точно так же, как 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absolute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но относительно 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window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Когда страницу прокручивают, фиксированный элемент остаётся на своём месте и не прокручивается вместе со страницей.</a:t>
            </a: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osition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400" dirty="0" err="1" smtClean="0">
                <a:solidFill>
                  <a:srgbClr val="C00000"/>
                </a:solidFill>
                <a:latin typeface="Roboto" pitchFamily="2" charset="0"/>
                <a:ea typeface="Roboto" pitchFamily="2" charset="0"/>
              </a:rPr>
              <a:t>sticky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</a:br>
            <a:endParaRPr lang="en-US" sz="44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position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sticky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ведёт себя не так, как другие типы позиционирования.</a:t>
            </a: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osition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400" dirty="0" err="1" smtClean="0">
                <a:solidFill>
                  <a:srgbClr val="C00000"/>
                </a:solidFill>
                <a:latin typeface="Roboto" pitchFamily="2" charset="0"/>
                <a:ea typeface="Roboto" pitchFamily="2" charset="0"/>
              </a:rPr>
              <a:t>sticky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</a:br>
            <a:endParaRPr lang="en-US" sz="44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Липкий элемент сохраняет свою естественную позицию в DOM (остаётся в потоке).</a:t>
            </a: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osition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400" dirty="0" err="1" smtClean="0">
                <a:solidFill>
                  <a:srgbClr val="C00000"/>
                </a:solidFill>
                <a:latin typeface="Roboto" pitchFamily="2" charset="0"/>
                <a:ea typeface="Roboto" pitchFamily="2" charset="0"/>
              </a:rPr>
              <a:t>sticky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</a:br>
            <a:endParaRPr lang="en-US" sz="44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Когда элемент залипает, то ведёт себя как будто у него заданы стили 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position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fixed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Остаётся на той же позиции в области видимости и вырывается из потока документа.</a:t>
            </a: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osition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400" dirty="0" err="1" smtClean="0">
                <a:solidFill>
                  <a:srgbClr val="C00000"/>
                </a:solidFill>
                <a:latin typeface="Roboto" pitchFamily="2" charset="0"/>
                <a:ea typeface="Roboto" pitchFamily="2" charset="0"/>
              </a:rPr>
              <a:t>sticky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</a:br>
            <a:endParaRPr lang="en-US" sz="44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конце доступной для перемещений области элемент останавливается и остаётся поверх другого элемента</a:t>
            </a: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z-index (</a:t>
            </a: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управление слоями</a:t>
            </a: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</a:br>
            <a:endParaRPr lang="en-US" sz="44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.box2 {</a:t>
            </a: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position: absolute;	</a:t>
            </a: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left: 50px;	</a:t>
            </a: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top: 50px;	</a:t>
            </a: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width: 100px;	</a:t>
            </a: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height: 100px;	</a:t>
            </a: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background-color: yellow;</a:t>
            </a: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z-index: 1;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  <p:pic>
        <p:nvPicPr>
          <p:cNvPr id="9" name="Рисунок 8" descr="Без-имени-4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804" y="3843966"/>
            <a:ext cx="1809750" cy="18097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9900" y="-990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i="0" u="none" strike="noStrike" cap="none" dirty="0" smtClean="0">
                <a:solidFill>
                  <a:schemeClr val="dk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Полезные ссылки</a:t>
            </a:r>
            <a:endParaRPr sz="4100" i="0" u="none" strike="noStrike" cap="none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803586"/>
            <a:ext cx="8209597" cy="351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hlinkClick r:id="rId3"/>
              </a:rPr>
              <a:t>https://chrome.google.com/webstore/detail/perfectpixel-by-welldonec/dkaagdgjmgdmbnecmcefdhjekcoceebi?hl=ru</a:t>
            </a:r>
            <a:endParaRPr lang="pl-PL" sz="1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14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  <a:hlinkClick r:id="rId4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  <a:hlinkClick r:id="rId4"/>
              </a:rPr>
              <a:t>https://learn.javascript.ru/display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  <a:hlinkClick r:id="rId4"/>
              </a:rPr>
              <a:t>https://learn.javascript.ru/position</a:t>
            </a:r>
            <a:endParaRPr lang="ru-RU" sz="14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  <a:hlinkClick r:id="rId5"/>
              </a:rPr>
              <a:t>https://medium.com/web-standards/sticky-bc7ff7088693</a:t>
            </a:r>
            <a:endParaRPr lang="ru-RU" sz="14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14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uk-UA" sz="14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Значение </a:t>
            </a:r>
            <a:r>
              <a:rPr lang="ru-RU" sz="4100" dirty="0" err="1" smtClean="0">
                <a:latin typeface="Roboto" pitchFamily="2" charset="0"/>
                <a:ea typeface="Roboto" pitchFamily="2" charset="0"/>
              </a:rPr>
              <a:t>inherit</a:t>
            </a: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Ключевое слово 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inherit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вынуждает элемент использовать вычисленное значение аналогичного свойства родительского элемента. Это может быть применено к любому свойству CSS.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5970588" y="3212976"/>
            <a:ext cx="29220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“Smart House”, 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ул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Машиностроительная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, 41 (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м.Берестейская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«Корона» улица Срибнокильская,1</a:t>
            </a:r>
            <a:b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 Позняки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+38 (044) 599-01-79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facebook.com/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info@itea.ua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itea.ua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2" name="Google Shape;302;p27"/>
          <p:cNvCxnSpPr/>
          <p:nvPr/>
        </p:nvCxnSpPr>
        <p:spPr>
          <a:xfrm>
            <a:off x="5940152" y="3237967"/>
            <a:ext cx="0" cy="1080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p27"/>
          <p:cNvSpPr txBox="1"/>
          <p:nvPr/>
        </p:nvSpPr>
        <p:spPr>
          <a:xfrm>
            <a:off x="5868150" y="1935301"/>
            <a:ext cx="28803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</a:t>
            </a:r>
            <a:b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ДАННЫЕ</a:t>
            </a:r>
            <a:endParaRPr sz="28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5436094" y="0"/>
            <a:ext cx="456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27"/>
          <p:cNvCxnSpPr/>
          <p:nvPr/>
        </p:nvCxnSpPr>
        <p:spPr>
          <a:xfrm>
            <a:off x="5940152" y="4627173"/>
            <a:ext cx="0" cy="1008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1224" y="669249"/>
            <a:ext cx="2119300" cy="6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 r="6664"/>
          <a:stretch/>
        </p:blipFill>
        <p:spPr>
          <a:xfrm>
            <a:off x="188259" y="292258"/>
            <a:ext cx="4869516" cy="2945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37967"/>
            <a:ext cx="5420877" cy="36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9042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3390181"/>
            <a:ext cx="8288326" cy="277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display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display: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block</a:t>
            </a:r>
            <a:r>
              <a:rPr lang="pl-PL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uk-UA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блочный</a:t>
            </a:r>
            <a:endParaRPr lang="pl-PL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inline</a:t>
            </a:r>
            <a:r>
              <a:rPr lang="ru-RU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строчный</a:t>
            </a:r>
            <a:endParaRPr lang="pl-PL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n</a:t>
            </a:r>
            <a:r>
              <a:rPr lang="pl-PL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one</a:t>
            </a:r>
            <a:r>
              <a:rPr lang="ru-RU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en-US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скрытый</a:t>
            </a:r>
            <a:endParaRPr lang="pl-PL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inline-block</a:t>
            </a:r>
            <a:r>
              <a:rPr lang="ru-RU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блочно-строчный</a:t>
            </a:r>
            <a:endParaRPr lang="pl-PL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table-*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таблицы на </a:t>
            </a:r>
            <a:r>
              <a:rPr lang="pl-PL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div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’</a:t>
            </a:r>
            <a:r>
              <a:rPr lang="uk-UA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ах</a:t>
            </a:r>
            <a:endParaRPr lang="pl-PL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f</a:t>
            </a:r>
            <a:r>
              <a:rPr lang="pl-PL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lex</a:t>
            </a:r>
            <a:r>
              <a:rPr lang="uk-UA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			</a:t>
            </a:r>
            <a:r>
              <a:rPr lang="uk-UA" sz="32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гибкий</a:t>
            </a:r>
            <a:endParaRPr lang="en-US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display: </a:t>
            </a:r>
            <a:r>
              <a:rPr lang="en-US" sz="4100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block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Блочные элементы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Занимают всю ширину родительского контейнера или экрана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Высота зависит от содержания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display: </a:t>
            </a:r>
            <a:r>
              <a:rPr lang="en-US" sz="41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inline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Строчные элементы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 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Ширина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и высота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зависят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от содержания.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 будут реагировать на </a:t>
            </a:r>
            <a:r>
              <a:rPr lang="uk-UA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свойства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width &amp; height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display: </a:t>
            </a:r>
            <a:r>
              <a:rPr lang="pl-PL" sz="41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none</a:t>
            </a:r>
            <a:endParaRPr lang="en-US" sz="4100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85831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Скрытые элементы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 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Скрывает блок в документе.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Блок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– невидим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для пользователя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Блок не видят другие блоки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2375</TotalTime>
  <Words>780</Words>
  <Application>Microsoft Office PowerPoint</Application>
  <PresentationFormat>Экран (4:3)</PresentationFormat>
  <Paragraphs>276</Paragraphs>
  <Slides>40</Slides>
  <Notes>40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5" baseType="lpstr">
      <vt:lpstr>Arial</vt:lpstr>
      <vt:lpstr>Calibri</vt:lpstr>
      <vt:lpstr>Noto Sans Symbols</vt:lpstr>
      <vt:lpstr>Roboto</vt:lpstr>
      <vt:lpstr>Тема Office</vt:lpstr>
      <vt:lpstr>Презентация PowerPoint</vt:lpstr>
      <vt:lpstr>Презентация PowerPoint</vt:lpstr>
      <vt:lpstr>План Занятия</vt:lpstr>
      <vt:lpstr>Значение inherit  </vt:lpstr>
      <vt:lpstr>display</vt:lpstr>
      <vt:lpstr>display:</vt:lpstr>
      <vt:lpstr>display: block </vt:lpstr>
      <vt:lpstr>display: inline</vt:lpstr>
      <vt:lpstr>display: none</vt:lpstr>
      <vt:lpstr>display: none vs visibility: hidden</vt:lpstr>
      <vt:lpstr>display: inline-block</vt:lpstr>
      <vt:lpstr>Особенности inline-block</vt:lpstr>
      <vt:lpstr>Особенности inline-block</vt:lpstr>
      <vt:lpstr>Особенности inline-block</vt:lpstr>
      <vt:lpstr>Особенности inline-block</vt:lpstr>
      <vt:lpstr>Особенности inline-block</vt:lpstr>
      <vt:lpstr>inline-block &amp; float</vt:lpstr>
      <vt:lpstr>inline-block ведет себя как текст</vt:lpstr>
      <vt:lpstr>inline-block ведет себя как текст</vt:lpstr>
      <vt:lpstr>display: table-* </vt:lpstr>
      <vt:lpstr>Позиционирование (position)</vt:lpstr>
      <vt:lpstr>position </vt:lpstr>
      <vt:lpstr>position: relative  </vt:lpstr>
      <vt:lpstr>position: relative  </vt:lpstr>
      <vt:lpstr>position: absolute  </vt:lpstr>
      <vt:lpstr>position: absolute  </vt:lpstr>
      <vt:lpstr>position: absolute  </vt:lpstr>
      <vt:lpstr>position: absolute  </vt:lpstr>
      <vt:lpstr>position: absolute  </vt:lpstr>
      <vt:lpstr>position: absolute  </vt:lpstr>
      <vt:lpstr>position: absolute  </vt:lpstr>
      <vt:lpstr>position: absolute  </vt:lpstr>
      <vt:lpstr>position: fixed  </vt:lpstr>
      <vt:lpstr>position: sticky </vt:lpstr>
      <vt:lpstr>position: sticky </vt:lpstr>
      <vt:lpstr>position: sticky </vt:lpstr>
      <vt:lpstr>position: sticky </vt:lpstr>
      <vt:lpstr>z-index (управление слоями) </vt:lpstr>
      <vt:lpstr>Полезные ссылки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Karina</dc:creator>
  <cp:lastModifiedBy>Пользователь Asus</cp:lastModifiedBy>
  <cp:revision>269</cp:revision>
  <dcterms:modified xsi:type="dcterms:W3CDTF">2020-09-18T09:27:15Z</dcterms:modified>
</cp:coreProperties>
</file>